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6670453" r:id="rId3"/>
    <p:sldId id="16670689" r:id="rId5"/>
    <p:sldId id="16670666" r:id="rId6"/>
    <p:sldId id="16670699" r:id="rId7"/>
    <p:sldId id="16670684" r:id="rId8"/>
    <p:sldId id="16670682" r:id="rId9"/>
    <p:sldId id="16670690" r:id="rId10"/>
    <p:sldId id="16670680" r:id="rId11"/>
    <p:sldId id="16670692" r:id="rId12"/>
    <p:sldId id="16670701" r:id="rId13"/>
    <p:sldId id="16670678" r:id="rId14"/>
    <p:sldId id="16670706" r:id="rId15"/>
    <p:sldId id="16670704" r:id="rId16"/>
    <p:sldId id="16670707" r:id="rId17"/>
    <p:sldId id="16670710" r:id="rId18"/>
    <p:sldId id="16670681" r:id="rId19"/>
    <p:sldId id="16670717" r:id="rId20"/>
    <p:sldId id="16670716" r:id="rId21"/>
    <p:sldId id="16670709" r:id="rId22"/>
    <p:sldId id="16670724" r:id="rId23"/>
    <p:sldId id="16670719" r:id="rId24"/>
    <p:sldId id="16670720" r:id="rId25"/>
    <p:sldId id="16670713" r:id="rId26"/>
    <p:sldId id="16670718" r:id="rId27"/>
    <p:sldId id="16670721" r:id="rId28"/>
    <p:sldId id="16670722" r:id="rId29"/>
    <p:sldId id="16670723" r:id="rId30"/>
    <p:sldId id="16670698" r:id="rId31"/>
    <p:sldId id="16670700" r:id="rId32"/>
    <p:sldId id="16670679" r:id="rId33"/>
    <p:sldId id="16670473" r:id="rId34"/>
  </p:sldIdLst>
  <p:sldSz cx="12344400" cy="6858000"/>
  <p:notesSz cx="7103745" cy="10234295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36" userDrawn="1">
          <p15:clr>
            <a:srgbClr val="A4A3A4"/>
          </p15:clr>
        </p15:guide>
        <p15:guide id="2" pos="41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2014CB744601" initials="t" lastIdx="1" clrIdx="0"/>
  <p:cmAuthor id="1" name="Shi Xiaorui" initials="SX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EFE"/>
    <a:srgbClr val="097783"/>
    <a:srgbClr val="A6A6A6"/>
    <a:srgbClr val="647CFE"/>
    <a:srgbClr val="ED9741"/>
    <a:srgbClr val="EA502C"/>
    <a:srgbClr val="E6F1FA"/>
    <a:srgbClr val="0E58C4"/>
    <a:srgbClr val="4985F9"/>
    <a:srgbClr val="8DB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5" autoAdjust="0"/>
    <p:restoredTop sz="86380" autoAdjust="0"/>
  </p:normalViewPr>
  <p:slideViewPr>
    <p:cSldViewPr snapToGrid="0" showGuides="1">
      <p:cViewPr varScale="1">
        <p:scale>
          <a:sx n="83" d="100"/>
          <a:sy n="83" d="100"/>
        </p:scale>
        <p:origin x="717" y="48"/>
      </p:cViewPr>
      <p:guideLst>
        <p:guide orient="horz" pos="1836"/>
        <p:guide pos="4135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0001" cy="90001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9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43205" y="1279287"/>
            <a:ext cx="6217336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42913" y="1279525"/>
            <a:ext cx="62182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样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84915" y="3496155"/>
            <a:ext cx="9258300" cy="4520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dirty="0"/>
              <a:t>单击此处编辑母版副标题样式</a:t>
            </a:r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91" y="308449"/>
            <a:ext cx="1839793" cy="5558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40444" y="1907229"/>
            <a:ext cx="650506" cy="4578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1140444" y="2597848"/>
            <a:ext cx="650506" cy="456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en-US" altLang="zh-CN" dirty="0"/>
              <a:t>02</a:t>
            </a:r>
            <a:endParaRPr kumimoji="1" lang="zh-CN" altLang="en-US" dirty="0"/>
          </a:p>
        </p:txBody>
      </p:sp>
      <p:sp>
        <p:nvSpPr>
          <p:cNvPr id="19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1790949" y="1907229"/>
            <a:ext cx="7622878" cy="4578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zh-CN" altLang="en-US" dirty="0"/>
              <a:t>节标题一</a:t>
            </a:r>
            <a:endParaRPr kumimoji="1" lang="zh-CN" altLang="en-US" dirty="0"/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1790949" y="2597848"/>
            <a:ext cx="7622878" cy="456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zh-CN" altLang="en-US" dirty="0"/>
              <a:t>节标题二</a:t>
            </a:r>
            <a:endParaRPr kumimoji="1" lang="zh-CN" altLang="en-US" dirty="0"/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434944" y="1076019"/>
            <a:ext cx="11663998" cy="456678"/>
          </a:xfrm>
          <a:prstGeom prst="rect">
            <a:avLst/>
          </a:prstGeom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目录</a:t>
            </a:r>
            <a:endParaRPr kumimoji="1" lang="zh-CN" altLang="en-US" dirty="0"/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40444" y="3286939"/>
            <a:ext cx="650506" cy="456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en-US" altLang="zh-CN" dirty="0"/>
              <a:t>03</a:t>
            </a:r>
            <a:endParaRPr kumimoji="1"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1790949" y="3286939"/>
            <a:ext cx="7622878" cy="456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zh-CN" altLang="en-US" dirty="0"/>
              <a:t>节标题三</a:t>
            </a:r>
            <a:endParaRPr kumimoji="1" lang="zh-CN" altLang="en-US" dirty="0"/>
          </a:p>
        </p:txBody>
      </p:sp>
      <p:sp>
        <p:nvSpPr>
          <p:cNvPr id="25" name="文本占位符 14"/>
          <p:cNvSpPr>
            <a:spLocks noGrp="1"/>
          </p:cNvSpPr>
          <p:nvPr>
            <p:ph type="body" sz="quarter" idx="16" hasCustomPrompt="1"/>
          </p:nvPr>
        </p:nvSpPr>
        <p:spPr>
          <a:xfrm>
            <a:off x="1140444" y="3976030"/>
            <a:ext cx="650506" cy="4578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en-US" altLang="zh-CN" dirty="0"/>
              <a:t>04</a:t>
            </a:r>
            <a:endParaRPr kumimoji="1" lang="zh-CN" altLang="en-US" dirty="0"/>
          </a:p>
        </p:txBody>
      </p:sp>
      <p:sp>
        <p:nvSpPr>
          <p:cNvPr id="26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1140444" y="4666649"/>
            <a:ext cx="650506" cy="456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en-US" altLang="zh-CN" dirty="0"/>
              <a:t>05</a:t>
            </a:r>
            <a:endParaRPr kumimoji="1" lang="zh-CN" altLang="en-US" dirty="0"/>
          </a:p>
        </p:txBody>
      </p:sp>
      <p:sp>
        <p:nvSpPr>
          <p:cNvPr id="27" name="文本占位符 14"/>
          <p:cNvSpPr>
            <a:spLocks noGrp="1"/>
          </p:cNvSpPr>
          <p:nvPr>
            <p:ph type="body" sz="quarter" idx="18" hasCustomPrompt="1"/>
          </p:nvPr>
        </p:nvSpPr>
        <p:spPr>
          <a:xfrm>
            <a:off x="1790949" y="3976030"/>
            <a:ext cx="7622878" cy="45783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zh-CN" altLang="en-US" dirty="0"/>
              <a:t>节标题四</a:t>
            </a:r>
            <a:endParaRPr kumimoji="1" lang="zh-CN" altLang="en-US" dirty="0"/>
          </a:p>
        </p:txBody>
      </p:sp>
      <p:sp>
        <p:nvSpPr>
          <p:cNvPr id="28" name="文本占位符 14"/>
          <p:cNvSpPr>
            <a:spLocks noGrp="1"/>
          </p:cNvSpPr>
          <p:nvPr>
            <p:ph type="body" sz="quarter" idx="19" hasCustomPrompt="1"/>
          </p:nvPr>
        </p:nvSpPr>
        <p:spPr>
          <a:xfrm>
            <a:off x="1790949" y="4666649"/>
            <a:ext cx="7622878" cy="456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zh-CN" altLang="en-US" dirty="0"/>
              <a:t>节标题五</a:t>
            </a:r>
            <a:endParaRPr kumimoji="1" lang="zh-CN" altLang="en-US" dirty="0"/>
          </a:p>
        </p:txBody>
      </p:sp>
      <p:sp>
        <p:nvSpPr>
          <p:cNvPr id="29" name="文本占位符 14"/>
          <p:cNvSpPr>
            <a:spLocks noGrp="1"/>
          </p:cNvSpPr>
          <p:nvPr>
            <p:ph type="body" sz="quarter" idx="20" hasCustomPrompt="1"/>
          </p:nvPr>
        </p:nvSpPr>
        <p:spPr>
          <a:xfrm>
            <a:off x="1140444" y="5355741"/>
            <a:ext cx="650506" cy="456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en-US" altLang="zh-CN" dirty="0"/>
              <a:t>06</a:t>
            </a:r>
            <a:endParaRPr kumimoji="1" lang="zh-CN" altLang="en-US" dirty="0"/>
          </a:p>
        </p:txBody>
      </p:sp>
      <p:sp>
        <p:nvSpPr>
          <p:cNvPr id="30" name="文本占位符 14"/>
          <p:cNvSpPr>
            <a:spLocks noGrp="1"/>
          </p:cNvSpPr>
          <p:nvPr>
            <p:ph type="body" sz="quarter" idx="21" hasCustomPrompt="1"/>
          </p:nvPr>
        </p:nvSpPr>
        <p:spPr>
          <a:xfrm>
            <a:off x="1790949" y="5355741"/>
            <a:ext cx="7622878" cy="456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zh-CN" altLang="en-US" dirty="0"/>
              <a:t>节标题六</a:t>
            </a:r>
            <a:endParaRPr kumimoji="1"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91" y="308449"/>
            <a:ext cx="1839793" cy="5558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ctrTitle" hasCustomPrompt="1"/>
          </p:nvPr>
        </p:nvSpPr>
        <p:spPr>
          <a:xfrm>
            <a:off x="2155942" y="2453191"/>
            <a:ext cx="8295780" cy="1006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单击此处编辑标题</a:t>
            </a:r>
            <a:endParaRPr kumimoji="1" lang="zh-CN" altLang="en-US" dirty="0"/>
          </a:p>
        </p:txBody>
      </p:sp>
      <p:sp>
        <p:nvSpPr>
          <p:cNvPr id="12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155941" y="3646943"/>
            <a:ext cx="8295781" cy="100647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buFont typeface="Arial" panose="02080604020202020204" pitchFamily="34" charset="0"/>
              <a:buChar char="•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dirty="0"/>
              <a:t>副标题</a:t>
            </a:r>
            <a:r>
              <a:rPr kumimoji="1" lang="en-US" altLang="zh-CN" dirty="0"/>
              <a:t>1</a:t>
            </a:r>
            <a:endParaRPr kumimoji="1" lang="en-US" altLang="zh-CN" dirty="0"/>
          </a:p>
          <a:p>
            <a:r>
              <a:rPr kumimoji="1" lang="zh-CN" altLang="en-US" dirty="0"/>
              <a:t>副标题</a:t>
            </a:r>
            <a:r>
              <a:rPr kumimoji="1" lang="en-US" altLang="zh-CN" dirty="0"/>
              <a:t>2</a:t>
            </a:r>
            <a:endParaRPr kumimoji="1" lang="en-US" altLang="zh-CN" dirty="0"/>
          </a:p>
          <a:p>
            <a:r>
              <a:rPr kumimoji="1" lang="zh-CN" altLang="en-US" dirty="0"/>
              <a:t>副标题</a:t>
            </a:r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984917" y="2451665"/>
            <a:ext cx="1116269" cy="100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000" b="1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91" y="308449"/>
            <a:ext cx="1839793" cy="5558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ctrTitle" hasCustomPrompt="1"/>
          </p:nvPr>
        </p:nvSpPr>
        <p:spPr>
          <a:xfrm>
            <a:off x="2155942" y="2453190"/>
            <a:ext cx="8295780" cy="1006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单击此处编辑标题</a:t>
            </a:r>
            <a:endParaRPr kumimoji="1" lang="zh-CN" altLang="en-US" dirty="0"/>
          </a:p>
        </p:txBody>
      </p:sp>
      <p:sp>
        <p:nvSpPr>
          <p:cNvPr id="12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155941" y="3646942"/>
            <a:ext cx="8295781" cy="100647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buFont typeface="Arial" panose="02080604020202020204" pitchFamily="34" charset="0"/>
              <a:buChar char="•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dirty="0"/>
              <a:t>副标题</a:t>
            </a:r>
            <a:r>
              <a:rPr kumimoji="1" lang="en-US" altLang="zh-CN" dirty="0"/>
              <a:t>1</a:t>
            </a:r>
            <a:endParaRPr kumimoji="1" lang="en-US" altLang="zh-CN" dirty="0"/>
          </a:p>
          <a:p>
            <a:r>
              <a:rPr kumimoji="1" lang="zh-CN" altLang="en-US" dirty="0"/>
              <a:t>副标题</a:t>
            </a:r>
            <a:r>
              <a:rPr kumimoji="1" lang="en-US" altLang="zh-CN" dirty="0"/>
              <a:t>2</a:t>
            </a:r>
            <a:endParaRPr kumimoji="1" lang="en-US" altLang="zh-CN" dirty="0"/>
          </a:p>
          <a:p>
            <a:r>
              <a:rPr kumimoji="1" lang="zh-CN" altLang="en-US" dirty="0"/>
              <a:t>副标题</a:t>
            </a:r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984916" y="2451665"/>
            <a:ext cx="1116269" cy="100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000" b="1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91" y="308449"/>
            <a:ext cx="1839793" cy="5558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r="69197"/>
          <a:stretch>
            <a:fillRect/>
          </a:stretch>
        </p:blipFill>
        <p:spPr>
          <a:xfrm>
            <a:off x="0" y="0"/>
            <a:ext cx="3163651" cy="5705856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64500" y="1035857"/>
            <a:ext cx="11663998" cy="456678"/>
          </a:xfrm>
          <a:prstGeom prst="rect">
            <a:avLst/>
          </a:prstGeom>
        </p:spPr>
        <p:txBody>
          <a:bodyPr anchor="ctr"/>
          <a:lstStyle>
            <a:lvl1pPr>
              <a:defRPr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91" y="308449"/>
            <a:ext cx="1839793" cy="5558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934" y="1201420"/>
            <a:ext cx="11106102" cy="9696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15934" y="2676525"/>
            <a:ext cx="11106102" cy="105854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19650" y="6314400"/>
            <a:ext cx="2733750" cy="316800"/>
          </a:xfrm>
        </p:spPr>
        <p:txBody>
          <a:bodyPr/>
          <a:lstStyle/>
          <a:p>
            <a:fld id="{A33DA310-47E1-49A4-B032-28C3254EC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7450" y="6314400"/>
            <a:ext cx="40095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88570" y="6314400"/>
            <a:ext cx="2733750" cy="316800"/>
          </a:xfrm>
        </p:spPr>
        <p:txBody>
          <a:bodyPr/>
          <a:lstStyle/>
          <a:p>
            <a:fld id="{E1FCC421-4391-48F1-A112-9BD0381E51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3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4"/>
          <p:cNvSpPr>
            <a:spLocks noGrp="1"/>
          </p:cNvSpPr>
          <p:nvPr>
            <p:ph type="ctrTitle" idx="4294967295"/>
            <p:custDataLst>
              <p:tags r:id="rId1"/>
            </p:custDataLst>
          </p:nvPr>
        </p:nvSpPr>
        <p:spPr>
          <a:xfrm>
            <a:off x="0" y="1713478"/>
            <a:ext cx="12344400" cy="1638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LZUOSS: </a:t>
            </a:r>
            <a:r>
              <a:rPr lang="zh-CN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以学生为核心的开源研究与社区运营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副标题 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0" y="3847857"/>
            <a:ext cx="12396437" cy="14204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郑宇航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兰州大学开源社区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关于社区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还是固定的宣传文案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兰州大学开源社区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(Open Source Society of Lanzhou University,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简称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LZUOSS)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成立于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2006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年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5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月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10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日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,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是在兰州大学分布式与嵌入式实验室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(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DSLab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)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和通信网络中心的支持下，以众多兰州大学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爱好者和用户为主体，开展自由软件知识的学习、研究和宣传的学生团体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,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是兰大首屈一指的技术讨论社团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负责维护西北最大的镜像站：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http://mirror.lzu.edu.cn/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我们每两周会固定开例会做技术分享，从硬件，操作系统到超算，信息安全，甚至游戏工作室，各个方向都有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,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有自己的社团活动场地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灵魂拷问</a:t>
            </a:r>
            <a:endParaRPr lang="zh-CN" altLang="en-US" dirty="0"/>
          </a:p>
        </p:txBody>
      </p:sp>
      <p:sp>
        <p:nvSpPr>
          <p:cNvPr id="32" name="文本框 37"/>
          <p:cNvSpPr>
            <a:spLocks noChangeArrowheads="1"/>
          </p:cNvSpPr>
          <p:nvPr/>
        </p:nvSpPr>
        <p:spPr bwMode="auto">
          <a:xfrm>
            <a:off x="8343396" y="1484148"/>
            <a:ext cx="1085555" cy="74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80604020202020204" pitchFamily="34" charset="0"/>
              <a:buNone/>
            </a:pPr>
            <a:r>
              <a:rPr lang="en-US" altLang="zh-CN" sz="4255" b="0" dirty="0">
                <a:solidFill>
                  <a:schemeClr val="bg1"/>
                </a:solidFill>
                <a:latin typeface="Agency FB" panose="020B0503020202020204" pitchFamily="34" charset="0"/>
                <a:sym typeface="微软雅黑" panose="020B0503020204020204" pitchFamily="34" charset="-122"/>
              </a:rPr>
              <a:t>2020</a:t>
            </a:r>
            <a:endParaRPr lang="zh-CN" altLang="en-US" sz="4255" b="0" dirty="0">
              <a:solidFill>
                <a:schemeClr val="bg1"/>
              </a:solidFill>
              <a:latin typeface="Agency FB" panose="020B0503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092299" y="2970092"/>
            <a:ext cx="467330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如何在经济欠发达地区建设世界一流大学</a:t>
            </a:r>
            <a:r>
              <a:rPr lang="en-US" altLang="zh-CN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https://pics4.baidu.com/feed/060828381f30e924e8452ef81b8b830b1f95f7a3.jpeg@f_auto?token=6efd59acfae97f3ca855af651b3bb6ad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9"/>
          <a:stretch>
            <a:fillRect/>
          </a:stretch>
        </p:blipFill>
        <p:spPr bwMode="auto">
          <a:xfrm>
            <a:off x="400293" y="2021972"/>
            <a:ext cx="6096000" cy="35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矩形 46"/>
          <p:cNvSpPr/>
          <p:nvPr/>
        </p:nvSpPr>
        <p:spPr>
          <a:xfrm>
            <a:off x="6704637" y="4022337"/>
            <a:ext cx="618956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如何在经济欠发达地区搞具有影响力的开源社区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兰大开源社区刚成立时的那些事儿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4896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以下内容摘自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Falcon《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细数我与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这十三年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》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“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2005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年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9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月，教育部和科技部批准在全国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40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所高校建立 “国家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技术培训与推广中心”，兰州大学于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10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月份建立 “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技术中心”，成为首家 “大学国家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技术培训与推广中心”。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之后学校开设了相关的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课程，同学们开始涉猎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方面的知识。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也是在这一年，我和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Tom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因为在搞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FTP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搜索引擎，被学校团委的徐老师发现，那个时候她正在负责一个校园门户网站：萃英在线，然后讨论把这个搜索引擎搞得正式一点。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因此结识了萃英在线的主要成员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osier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jolestar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、柳力、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acai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K.D.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等同学，然后突然有一天，他们有人提出来要组建学校的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用户组，于是大家一起玩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，印象中，从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TurboLinux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,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MandrivaLinux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, Ubuntu 5.04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开始玩。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然后，委派我去跟当时上数据库课程的副院长申请设备资源，那个时候打探到有个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IBM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实验室，有台很不错的服务器闲置着，不过当时没能申请上，后来辗转联系上了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DSLab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的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Kinggo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老师，后来在他的支持协助下，我们在学校网络中心申请到了服务器，另外，也协调学院在实验楼给我们支持了一间办公室。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2006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年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5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月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12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日，兰州大学第二届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开放日暨兰州大学开源社区对外开放，正式成立了兰大开源社区，大家做了一些分工，有的搭建论坛，有的搭建社区镜像站，热火朝天。”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en-US" altLang="zh-CN" dirty="0"/>
              <a:t>OLD DAYS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1635593"/>
            <a:ext cx="5969000" cy="44767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初入社区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25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时间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回到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2022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年那个暑假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刚被录取完的我，刚进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“兰大动漫社音游部”，就有人和我争论“全长沙的城市英雄的币通用”这个问题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于是我结识了这位同样来自湖南的学长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后来因为某些原因，校内的同学之间的感情得到了极大的增进，无聊之中我也完成了纳新题中最简单的方向：装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Arch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、编译内核，成为了社区的一员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然后，我发现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……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负责人应当做的事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按时间排序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9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月：社团年审、团学招新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月：百团大战、社区宣讲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11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月：社区招新、科技活动月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中间：各种比赛、校园行活动、各种活动的配合与负责、和老师对接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日常：例会、报销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次年春天：新老生交流会、换届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en-US" altLang="zh-CN" dirty="0"/>
              <a:t>OLD DAYS</a:t>
            </a:r>
            <a:endParaRPr lang="zh-CN" altLang="en-US" dirty="0"/>
          </a:p>
        </p:txBody>
      </p:sp>
      <p:sp>
        <p:nvSpPr>
          <p:cNvPr id="32" name="文本框 37"/>
          <p:cNvSpPr>
            <a:spLocks noChangeArrowheads="1"/>
          </p:cNvSpPr>
          <p:nvPr/>
        </p:nvSpPr>
        <p:spPr bwMode="auto">
          <a:xfrm>
            <a:off x="8343396" y="1484148"/>
            <a:ext cx="1085555" cy="74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80604020202020204" pitchFamily="34" charset="0"/>
              <a:buNone/>
            </a:pPr>
            <a:r>
              <a:rPr lang="en-US" altLang="zh-CN" sz="4255" b="0" dirty="0">
                <a:solidFill>
                  <a:schemeClr val="bg1"/>
                </a:solidFill>
                <a:latin typeface="Agency FB" panose="020B0503020202020204" pitchFamily="34" charset="0"/>
                <a:sym typeface="微软雅黑" panose="020B0503020204020204" pitchFamily="34" charset="-122"/>
              </a:rPr>
              <a:t>2020</a:t>
            </a:r>
            <a:endParaRPr lang="zh-CN" altLang="en-US" sz="4255" b="0" dirty="0">
              <a:solidFill>
                <a:schemeClr val="bg1"/>
              </a:solidFill>
              <a:latin typeface="Agency FB" panose="020B0503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6" name="图片 2" descr="I:\开源\2017华为4.6汇报\照片\IMG_20170405_183837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93" y="1857647"/>
            <a:ext cx="5890178" cy="3631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540" y="1943922"/>
            <a:ext cx="4742032" cy="341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482" y="1689217"/>
            <a:ext cx="5450296" cy="392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en-US" altLang="zh-CN" dirty="0"/>
              <a:t>OLD DAYS</a:t>
            </a:r>
            <a:endParaRPr lang="zh-CN" altLang="en-US" dirty="0"/>
          </a:p>
        </p:txBody>
      </p:sp>
      <p:sp>
        <p:nvSpPr>
          <p:cNvPr id="32" name="文本框 37"/>
          <p:cNvSpPr>
            <a:spLocks noChangeArrowheads="1"/>
          </p:cNvSpPr>
          <p:nvPr/>
        </p:nvSpPr>
        <p:spPr bwMode="auto">
          <a:xfrm>
            <a:off x="8343396" y="1484148"/>
            <a:ext cx="1085555" cy="74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80604020202020204" pitchFamily="34" charset="0"/>
              <a:buNone/>
            </a:pPr>
            <a:r>
              <a:rPr lang="en-US" altLang="zh-CN" sz="4255" b="0" dirty="0">
                <a:solidFill>
                  <a:schemeClr val="bg1"/>
                </a:solidFill>
                <a:latin typeface="Agency FB" panose="020B0503020202020204" pitchFamily="34" charset="0"/>
                <a:sym typeface="微软雅黑" panose="020B0503020204020204" pitchFamily="34" charset="-122"/>
              </a:rPr>
              <a:t>2020</a:t>
            </a:r>
            <a:endParaRPr lang="zh-CN" altLang="en-US" sz="4255" b="0" dirty="0">
              <a:solidFill>
                <a:schemeClr val="bg1"/>
              </a:solidFill>
              <a:latin typeface="Agency FB" panose="020B0503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6" y="1484148"/>
            <a:ext cx="5533571" cy="41501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5" y="1484147"/>
            <a:ext cx="5532707" cy="4150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en-US" altLang="zh-CN" dirty="0"/>
              <a:t>OLD DAYS</a:t>
            </a:r>
            <a:endParaRPr lang="zh-CN" altLang="en-US" dirty="0"/>
          </a:p>
        </p:txBody>
      </p:sp>
      <p:sp>
        <p:nvSpPr>
          <p:cNvPr id="32" name="文本框 37"/>
          <p:cNvSpPr>
            <a:spLocks noChangeArrowheads="1"/>
          </p:cNvSpPr>
          <p:nvPr/>
        </p:nvSpPr>
        <p:spPr bwMode="auto">
          <a:xfrm>
            <a:off x="8343396" y="1484148"/>
            <a:ext cx="1085555" cy="74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80604020202020204" pitchFamily="34" charset="0"/>
              <a:buNone/>
            </a:pPr>
            <a:r>
              <a:rPr lang="en-US" altLang="zh-CN" sz="4255" b="0" dirty="0">
                <a:solidFill>
                  <a:schemeClr val="bg1"/>
                </a:solidFill>
                <a:latin typeface="Agency FB" panose="020B0503020202020204" pitchFamily="34" charset="0"/>
                <a:sym typeface="微软雅黑" panose="020B0503020204020204" pitchFamily="34" charset="-122"/>
              </a:rPr>
              <a:t>2020</a:t>
            </a:r>
            <a:endParaRPr lang="zh-CN" altLang="en-US" sz="4255" b="0" dirty="0">
              <a:solidFill>
                <a:schemeClr val="bg1"/>
              </a:solidFill>
              <a:latin typeface="Agency FB" panose="020B0503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87" y="1727200"/>
            <a:ext cx="5641556" cy="42311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9" y="1727200"/>
            <a:ext cx="5573485" cy="4180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“以前这整个二楼都是我们的</a:t>
            </a:r>
            <a:r>
              <a:rPr lang="en-US" altLang="zh-CN" dirty="0"/>
              <a:t>”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25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2024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年的新老生交流会中，刘新学长指着二楼那些我们不熟悉的房间，这么说道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虽然我们那时已经在“搬家”的筹备过程中，但是看着这些因为方向“断代”而丢掉的房间，不免心生遗憾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感兴趣的同学越来越少，俨然成为社区最大的问题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目前在社联那边的“开源社区”，实际上是广义的开源社区，指的是信息学院做技术的同学们的集合，包含：主社区、超算队、算法集训队、安全团队、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Uback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等，截至今天，硬件等方向已经没有同学了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1397000" y="1977837"/>
            <a:ext cx="9550400" cy="216281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90" dirty="0">
                <a:solidFill>
                  <a:schemeClr val="accent1">
                    <a:lumMod val="50000"/>
                  </a:schemeClr>
                </a:solidFill>
              </a:rPr>
              <a:t>“Talk is Cheap, Show Me …”</a:t>
            </a:r>
            <a:endParaRPr lang="zh-CN" altLang="en-US" sz="3100" dirty="0">
              <a:solidFill>
                <a:schemeClr val="tx1"/>
              </a:solidFill>
            </a:endParaRPr>
          </a:p>
        </p:txBody>
      </p:sp>
      <p:sp>
        <p:nvSpPr>
          <p:cNvPr id="3" name="副标题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971310" y="3706161"/>
            <a:ext cx="5255220" cy="14204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兰客社区？开源社区？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378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“另外，为了避免局限在信息学院，我们主导把社团注册在了资源环境学院（可惜地是，后面有一届负责人又把注册单位改回了信息学院），从而确保团队有来自各个专业背景的同学，大家可以相互学习，切磋，交换思想。“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——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摘自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Falcon《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我与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的这十三年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》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lvl="0">
              <a:lnSpc>
                <a:spcPct val="150000"/>
              </a:lnSpc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事实上，中间的很多年间，我们没有了社团挂靠，成为了学校的“半地下”组织，重新挂靠社联备案的事情，还得从兰客社区的建立开始说起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lvl="0">
              <a:lnSpc>
                <a:spcPct val="150000"/>
              </a:lnSpc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在网信办的支持下，兰大里面诞生了另外一个技术社团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——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兰客社区，但是渐渐地，两个社团的成员成了同一批，于是学长们在年审时将社团名称改回了“开源社区”，这也是一直持续到今天的正规社团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社区问题的思考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总体概括为：各忙各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用爱发电，但是一旦没有爱，也发不起来了，因为发不起来没有任何坏处（对某些人而言）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因此纳新的时候需要注重思想考核，需要调动同学们的积极性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社区的运行需要每一位同学的努力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“永远缅怀</a:t>
            </a:r>
            <a:r>
              <a:rPr lang="en-US" altLang="zh-CN" dirty="0"/>
              <a:t>C4</a:t>
            </a:r>
            <a:r>
              <a:rPr lang="zh-CN" altLang="en-US" dirty="0"/>
              <a:t>”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C4M31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，以前的安全战队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297" y="1840501"/>
            <a:ext cx="3712188" cy="4000700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726944" y="2015159"/>
            <a:ext cx="2868971" cy="382604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3763707" y="2425533"/>
            <a:ext cx="3646798" cy="2738253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662899" y="6015859"/>
            <a:ext cx="1128377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如今已经以另一种方式“重生”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与学院以及社联的关系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大概跟我的努力有关系吧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目前成为了信息院社团运协中“五大常任理事社团“之一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招新问题的思考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21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不能只靠纳新题来招新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感兴趣的同学不一定全会有功夫做纳新题，但一定对社区感兴趣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从近几年的经验来看，提交纳新题的同学几乎都是寥寥无几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多在各种场景（尤其是竞赛）中吸引同学们的兴趣，开拓纳新的渠道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需要发掘真正感兴趣的同学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我的做法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5444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我做的努力，应该能算是某些学长说过的“后人智慧”了吧（大概）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和学院搞好关系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复活了安全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社区场地搬迁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重启团学招新、新老生交流会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日常报销（主要是没人帮忙）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收编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Uback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持续纳新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吸纳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xcpc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成员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接手超算队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重启对外交流活动、校园行等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能做的就这么多了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虽然现如今已经换届，但是对社区的这一份情感是不会变的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我们的荣光</a:t>
            </a:r>
            <a:endParaRPr lang="zh-CN" altLang="en-US" dirty="0"/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1">
            <a:lum/>
          </a:blip>
          <a:stretch>
            <a:fillRect/>
          </a:stretch>
        </p:blipFill>
        <p:spPr>
          <a:xfrm>
            <a:off x="2632115" y="1534808"/>
            <a:ext cx="7080170" cy="43838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我们的荣光</a:t>
            </a:r>
            <a:endParaRPr lang="zh-CN" altLang="en-US" dirty="0"/>
          </a:p>
        </p:txBody>
      </p:sp>
      <p:pic>
        <p:nvPicPr>
          <p:cNvPr id="5" name="图片 6"/>
          <p:cNvPicPr/>
          <p:nvPr/>
        </p:nvPicPr>
        <p:blipFill>
          <a:blip r:embed="rId1">
            <a:lum/>
          </a:blip>
          <a:stretch>
            <a:fillRect/>
          </a:stretch>
        </p:blipFill>
        <p:spPr>
          <a:xfrm>
            <a:off x="2961965" y="1663030"/>
            <a:ext cx="6420470" cy="428056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1490589" y="1835079"/>
            <a:ext cx="9550400" cy="216281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90" dirty="0">
                <a:solidFill>
                  <a:schemeClr val="accent1">
                    <a:lumMod val="50000"/>
                  </a:schemeClr>
                </a:solidFill>
              </a:rPr>
              <a:t>Welcome to Join Us</a:t>
            </a:r>
            <a:endParaRPr lang="zh-CN" altLang="en-US" sz="3100" dirty="0">
              <a:solidFill>
                <a:schemeClr val="tx1"/>
              </a:solidFill>
            </a:endParaRPr>
          </a:p>
        </p:txBody>
      </p:sp>
      <p:sp>
        <p:nvSpPr>
          <p:cNvPr id="3" name="副标题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971310" y="3706161"/>
            <a:ext cx="5255220" cy="14204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在一起，就可以</a:t>
            </a:r>
            <a:endParaRPr lang="zh-CN" altLang="en-US" dirty="0"/>
          </a:p>
        </p:txBody>
      </p:sp>
      <p:pic>
        <p:nvPicPr>
          <p:cNvPr id="12" name="图片 11" descr="图片包含 文字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22" y="1485765"/>
            <a:ext cx="3548062" cy="486215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90695" y="2488990"/>
            <a:ext cx="57062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LZUOSS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本科生部正在持续纳新，欢迎各位同学加入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讲座、纳新通知详见群公告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Mail To: 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oss.lzu.edu.cn@gmail.com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（官方邮箱）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我们持续向社区输出技术能力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2899" y="1381593"/>
            <a:ext cx="11283773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作为开源自动化开发实验室学术成员，社区积极引领同学们服务开源世界需求，构建核心开源项目，在操作系统领域取得了较为显著的进展。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435" y="2615389"/>
            <a:ext cx="5274310" cy="341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在一起，就可以</a:t>
            </a:r>
            <a:endParaRPr lang="zh-CN" altLang="en-US" dirty="0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81" y="2678183"/>
            <a:ext cx="2519836" cy="2397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53" y="1823502"/>
            <a:ext cx="1814469" cy="1814469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6669691" y="2269071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兰州大学分布式与嵌入式系统实验室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LINUX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技术培训与推广中心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063229" y="5810390"/>
            <a:ext cx="220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AOSC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安同开源社区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2" name="Picture 8" descr="https://www.osadl.org/fileadmin/dam/logos/osadl/OSADL-top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73" y="4123153"/>
            <a:ext cx="2819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本框 48"/>
          <p:cNvSpPr txBox="1"/>
          <p:nvPr/>
        </p:nvSpPr>
        <p:spPr>
          <a:xfrm>
            <a:off x="4521088" y="5821335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OSADL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3229" y="3558230"/>
            <a:ext cx="2042551" cy="204255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1490589" y="1835079"/>
            <a:ext cx="9550400" cy="216281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90" dirty="0">
                <a:solidFill>
                  <a:schemeClr val="accent1">
                    <a:lumMod val="50000"/>
                  </a:schemeClr>
                </a:solidFill>
              </a:rPr>
              <a:t>Thanks</a:t>
            </a:r>
            <a:endParaRPr lang="zh-CN" altLang="en-US" sz="3100" dirty="0">
              <a:solidFill>
                <a:schemeClr val="tx1"/>
              </a:solidFill>
            </a:endParaRPr>
          </a:p>
        </p:txBody>
      </p:sp>
      <p:sp>
        <p:nvSpPr>
          <p:cNvPr id="3" name="副标题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971310" y="3706161"/>
            <a:ext cx="5255220" cy="14204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/>
          <p:cNvSpPr/>
          <p:nvPr>
            <p:custDataLst>
              <p:tags r:id="rId1"/>
            </p:custDataLst>
          </p:nvPr>
        </p:nvSpPr>
        <p:spPr>
          <a:xfrm>
            <a:off x="748361" y="1274574"/>
            <a:ext cx="11101142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诸多社区成员长期活跃于开源社区之中，部分成员长期在开源组织中任职。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标题 2"/>
          <p:cNvSpPr txBox="1"/>
          <p:nvPr/>
        </p:nvSpPr>
        <p:spPr>
          <a:xfrm>
            <a:off x="296095" y="337653"/>
            <a:ext cx="10968990" cy="104394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我们持续向社区输出技术能力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r="11485"/>
          <a:stretch>
            <a:fillRect/>
          </a:stretch>
        </p:blipFill>
        <p:spPr>
          <a:xfrm>
            <a:off x="1362937" y="4427739"/>
            <a:ext cx="1458413" cy="15795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09" y="2036721"/>
            <a:ext cx="1215345" cy="16344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69" y="2121744"/>
            <a:ext cx="1137845" cy="15494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86" y="4427738"/>
            <a:ext cx="1178810" cy="1579521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2988638" y="2398379"/>
            <a:ext cx="2936024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周庆国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@Kinggo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Real-Time Linux Foundation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主任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8329061" y="2451100"/>
            <a:ext cx="2936024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Nicholas Mc </a:t>
            </a: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Guire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@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Hofrat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OSADL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安全关键系统协调人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3038463" y="4633653"/>
            <a:ext cx="2936024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吴章金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@Falcon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Linux Lab &amp; MIPS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Ftrace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作者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泰晓社区创始人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8329061" y="4633653"/>
            <a:ext cx="2936024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刘新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@Bird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供应链来源安全与可信工作组组长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/>
          <p:cNvSpPr/>
          <p:nvPr>
            <p:custDataLst>
              <p:tags r:id="rId1"/>
            </p:custDataLst>
          </p:nvPr>
        </p:nvSpPr>
        <p:spPr>
          <a:xfrm>
            <a:off x="748361" y="1381593"/>
            <a:ext cx="11101142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RTLinux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/GPL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是社区孵化历史最悠久、影响力最大的开源项目，社区曾长期担任该项目的官方维护。该项目现已移交给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Linux Foundation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，成为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Linux Kernel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主线的一部分。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标题 2"/>
          <p:cNvSpPr txBox="1"/>
          <p:nvPr/>
        </p:nvSpPr>
        <p:spPr>
          <a:xfrm>
            <a:off x="296095" y="337653"/>
            <a:ext cx="10968990" cy="104394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/>
              <a:t>Real-Time Linux</a:t>
            </a:r>
            <a:endParaRPr lang="zh-CN" altLang="en-US" dirty="0"/>
          </a:p>
        </p:txBody>
      </p:sp>
      <p:pic>
        <p:nvPicPr>
          <p:cNvPr id="7" name="图片 6" descr="C:\Users\BIRDLI~1\AppData\Local\Temp\1640593145(1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35" y="2564479"/>
            <a:ext cx="5830668" cy="328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61" y="2564479"/>
            <a:ext cx="4934639" cy="32865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/>
          <p:cNvSpPr/>
          <p:nvPr>
            <p:custDataLst>
              <p:tags r:id="rId1"/>
            </p:custDataLst>
          </p:nvPr>
        </p:nvSpPr>
        <p:spPr>
          <a:xfrm>
            <a:off x="400694" y="1827393"/>
            <a:ext cx="4205603" cy="378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SIL2LinuxMP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项目旨在对在单核或多核工业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COTS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计算机板上运行的嵌入式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GNU/Linux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实时操作系统的基本组件进行安全关键认证。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defRPr/>
            </a:pP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本项目在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OSADL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旗下孵化，目前已经完成交付。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Linux Foundation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正在基于本项目持续演进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Enabling Linux In Safety Applications (ELISA)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项目。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标题 2"/>
          <p:cNvSpPr txBox="1"/>
          <p:nvPr/>
        </p:nvSpPr>
        <p:spPr>
          <a:xfrm>
            <a:off x="296095" y="337653"/>
            <a:ext cx="10968990" cy="104394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/>
              <a:t>SIL2LinuxMP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84" y="1124964"/>
            <a:ext cx="3327821" cy="53953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96" y="1165474"/>
            <a:ext cx="3776525" cy="53143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1397000" y="2070434"/>
            <a:ext cx="9550400" cy="216281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9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zh-CN" altLang="en-US" sz="4890" dirty="0">
                <a:solidFill>
                  <a:schemeClr val="accent1">
                    <a:lumMod val="50000"/>
                  </a:schemeClr>
                </a:solidFill>
              </a:rPr>
              <a:t>大教堂与集市</a:t>
            </a:r>
            <a:r>
              <a:rPr lang="en-US" altLang="zh-CN" sz="4890" dirty="0">
                <a:solidFill>
                  <a:schemeClr val="accent1">
                    <a:lumMod val="50000"/>
                  </a:schemeClr>
                </a:solidFill>
              </a:rPr>
              <a:t>”</a:t>
            </a:r>
            <a:endParaRPr lang="zh-CN" altLang="en-US" sz="3100" dirty="0">
              <a:solidFill>
                <a:schemeClr val="tx1"/>
              </a:solidFill>
            </a:endParaRPr>
          </a:p>
        </p:txBody>
      </p:sp>
      <p:sp>
        <p:nvSpPr>
          <p:cNvPr id="3" name="副标题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971310" y="3706161"/>
            <a:ext cx="5255220" cy="14204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我们积极投入开源生态运营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18644" y="1381593"/>
            <a:ext cx="11291208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充分发挥同学们的力量，为社区构建更好的基础设施，同时以社区的方法行事。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44" y="2182330"/>
            <a:ext cx="8043556" cy="43380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148" y="2013503"/>
            <a:ext cx="2313996" cy="46756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6095" y="337653"/>
            <a:ext cx="10968990" cy="1043940"/>
          </a:xfrm>
        </p:spPr>
        <p:txBody>
          <a:bodyPr/>
          <a:lstStyle/>
          <a:p>
            <a:r>
              <a:rPr lang="zh-CN" altLang="en-US" dirty="0"/>
              <a:t>我们全力培养开源人才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018699" y="1708725"/>
            <a:ext cx="6748041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charset="-122"/>
              </a:rPr>
              <a:t>发挥科研优势，将开源融入学科竞赛，提升开源人才培养质量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charset="-122"/>
            </a:endParaRPr>
          </a:p>
        </p:txBody>
      </p:sp>
      <p:pic>
        <p:nvPicPr>
          <p:cNvPr id="6" name="图片 5" descr="fbafc95ad4e30ea495ed7bf9fd629e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706" y="1493144"/>
            <a:ext cx="3360704" cy="48097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37" y="2745328"/>
            <a:ext cx="6338166" cy="3557587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PP_MARK_KEY" val="47f4cf98-a9e8-4cee-863c-4c39f255e300"/>
  <p:tag name="COMMONDATA" val="eyJoZGlkIjoiMDYwOWY5MGE3Yzg5MDFiMDdjMGU2ZGRmN2QwNWM5M2UifQ=="/>
  <p:tag name="commondata" val="eyJoZGlkIjoiOGI3OTc0MWJjMGM1MTkyMGIzOTE1MjY3NjhjODVkZjc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自定义 3">
      <a:dk1>
        <a:srgbClr val="202120"/>
      </a:dk1>
      <a:lt1>
        <a:srgbClr val="FFFFFF"/>
      </a:lt1>
      <a:dk2>
        <a:srgbClr val="3399FF"/>
      </a:dk2>
      <a:lt2>
        <a:srgbClr val="29DCF0"/>
      </a:lt2>
      <a:accent1>
        <a:srgbClr val="304EFE"/>
      </a:accent1>
      <a:accent2>
        <a:srgbClr val="647CFE"/>
      </a:accent2>
      <a:accent3>
        <a:srgbClr val="FE0077"/>
      </a:accent3>
      <a:accent4>
        <a:srgbClr val="9531FE"/>
      </a:accent4>
      <a:accent5>
        <a:srgbClr val="5BB4F0"/>
      </a:accent5>
      <a:accent6>
        <a:srgbClr val="535453"/>
      </a:accent6>
      <a:hlink>
        <a:srgbClr val="03E5FE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3119</Words>
  <Application>WPS 演示</Application>
  <PresentationFormat>自定义</PresentationFormat>
  <Paragraphs>195</Paragraphs>
  <Slides>31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1" baseType="lpstr">
      <vt:lpstr>Arial</vt:lpstr>
      <vt:lpstr>宋体</vt:lpstr>
      <vt:lpstr>Wingdings</vt:lpstr>
      <vt:lpstr>DejaVu Sans</vt:lpstr>
      <vt:lpstr>微软雅黑</vt:lpstr>
      <vt:lpstr>方正黑体_GBK</vt:lpstr>
      <vt:lpstr>仿宋</vt:lpstr>
      <vt:lpstr>宋体</vt:lpstr>
      <vt:lpstr>Arial Unicode MS</vt:lpstr>
      <vt:lpstr>Calibri</vt:lpstr>
      <vt:lpstr>Trebuchet MS</vt:lpstr>
      <vt:lpstr>方正书宋_GBK</vt:lpstr>
      <vt:lpstr>微软雅黑</vt:lpstr>
      <vt:lpstr>Lato Light</vt:lpstr>
      <vt:lpstr>Agency FB</vt:lpstr>
      <vt:lpstr>Gill Sans</vt:lpstr>
      <vt:lpstr>等线</vt:lpstr>
      <vt:lpstr>East Syriac Adiabene</vt:lpstr>
      <vt:lpstr>方正仿宋_GBK</vt:lpstr>
      <vt:lpstr>2_Office 主题​​</vt:lpstr>
      <vt:lpstr>LZUOSS: 以学生为核心的开源研究与社区运营</vt:lpstr>
      <vt:lpstr>“Talk is Cheap, Show Me …”</vt:lpstr>
      <vt:lpstr>我们持续向社区输出技术能力</vt:lpstr>
      <vt:lpstr>PowerPoint 演示文稿</vt:lpstr>
      <vt:lpstr>PowerPoint 演示文稿</vt:lpstr>
      <vt:lpstr>PowerPoint 演示文稿</vt:lpstr>
      <vt:lpstr>“大教堂与集市”</vt:lpstr>
      <vt:lpstr>我们积极投入开源生态运营</vt:lpstr>
      <vt:lpstr>我们全力培养开源人才</vt:lpstr>
      <vt:lpstr>关于社区</vt:lpstr>
      <vt:lpstr>灵魂拷问</vt:lpstr>
      <vt:lpstr>兰大开源社区刚成立时的那些事儿</vt:lpstr>
      <vt:lpstr>OLD DAYS</vt:lpstr>
      <vt:lpstr>初入社区</vt:lpstr>
      <vt:lpstr>负责人应当做的事</vt:lpstr>
      <vt:lpstr>OLD DAYS</vt:lpstr>
      <vt:lpstr>OLD DAYS</vt:lpstr>
      <vt:lpstr>OLD DAYS</vt:lpstr>
      <vt:lpstr>“以前这整个二楼都是我们的”</vt:lpstr>
      <vt:lpstr>兰客社区？开源社区？</vt:lpstr>
      <vt:lpstr>社区问题的思考</vt:lpstr>
      <vt:lpstr>“永远缅怀C4”</vt:lpstr>
      <vt:lpstr>与学院以及社联的关系</vt:lpstr>
      <vt:lpstr>招新问题的思考</vt:lpstr>
      <vt:lpstr>我的做法</vt:lpstr>
      <vt:lpstr>我们的荣光</vt:lpstr>
      <vt:lpstr>我们的荣光</vt:lpstr>
      <vt:lpstr>Welcome to Join Us</vt:lpstr>
      <vt:lpstr>在一起，就可以</vt:lpstr>
      <vt:lpstr>在一起，就可以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guoguo</dc:creator>
  <cp:lastModifiedBy>mingcongbai</cp:lastModifiedBy>
  <cp:revision>1401</cp:revision>
  <dcterms:created xsi:type="dcterms:W3CDTF">2024-11-10T05:59:24Z</dcterms:created>
  <dcterms:modified xsi:type="dcterms:W3CDTF">2024-11-10T05:59:24Z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2052-12.8.2.18605</vt:lpwstr>
  </property>
  <property fmtid="{D5CDD505-2E9C-101B-9397-08002B2CF9AE}" pid="3" name="ICV">
    <vt:lpwstr>C5D60213F24241CC964D59440B545258_13</vt:lpwstr>
  </property>
</Properties>
</file>